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1" r:id="rId1"/>
  </p:sldMasterIdLst>
  <p:notesMasterIdLst>
    <p:notesMasterId r:id="rId13"/>
  </p:notesMasterIdLst>
  <p:sldIdLst>
    <p:sldId id="262" r:id="rId2"/>
    <p:sldId id="268" r:id="rId3"/>
    <p:sldId id="263" r:id="rId4"/>
    <p:sldId id="257" r:id="rId5"/>
    <p:sldId id="259" r:id="rId6"/>
    <p:sldId id="267" r:id="rId7"/>
    <p:sldId id="266" r:id="rId8"/>
    <p:sldId id="264" r:id="rId9"/>
    <p:sldId id="265" r:id="rId10"/>
    <p:sldId id="261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B5B6B-5479-4D85-8BD9-849092F7C2F3}" type="datetimeFigureOut">
              <a:rPr lang="en-US" smtClean="0"/>
              <a:t>3/12/2018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2D221-6746-4352-BB95-846007F004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6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GIF of airport network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2D221-6746-4352-BB95-846007F004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5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everyone install R first, then R studio, get files downloaded from slack and/or Moodle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2D221-6746-4352-BB95-846007F004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7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bare minimum basics you need to know to make these visualizations today. Network analysis is based off of graph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2D221-6746-4352-BB95-846007F004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made with R, visit the interactive network website on the left and static network website on the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2D221-6746-4352-BB95-846007F004E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44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Overview of R Studio</a:t>
            </a:r>
          </a:p>
          <a:p>
            <a:pPr marL="228600" indent="-228600">
              <a:buAutoNum type="arabicPeriod"/>
            </a:pPr>
            <a:r>
              <a:rPr lang="en-US" dirty="0"/>
              <a:t>Create static network</a:t>
            </a:r>
          </a:p>
          <a:p>
            <a:pPr marL="228600" indent="-228600">
              <a:buAutoNum type="arabicPeriod"/>
            </a:pPr>
            <a:r>
              <a:rPr lang="en-US" dirty="0"/>
              <a:t>Save plot</a:t>
            </a:r>
          </a:p>
          <a:p>
            <a:pPr marL="228600" indent="-228600">
              <a:buAutoNum type="arabicPeriod"/>
            </a:pPr>
            <a:r>
              <a:rPr lang="en-US" dirty="0"/>
              <a:t>BREAK</a:t>
            </a:r>
          </a:p>
          <a:p>
            <a:pPr marL="228600" indent="-228600">
              <a:buAutoNum type="arabicPeriod"/>
            </a:pPr>
            <a:r>
              <a:rPr lang="en-US" dirty="0"/>
              <a:t>Create interactive network</a:t>
            </a:r>
          </a:p>
          <a:p>
            <a:pPr marL="228600" indent="-228600">
              <a:buAutoNum type="arabicPeriod"/>
            </a:pPr>
            <a:r>
              <a:rPr lang="en-US" dirty="0"/>
              <a:t>Save plot</a:t>
            </a:r>
          </a:p>
          <a:p>
            <a:pPr marL="228600" indent="-228600">
              <a:buAutoNum type="arabicPeriod"/>
            </a:pPr>
            <a:r>
              <a:rPr lang="en-US" dirty="0"/>
              <a:t>Talk about resources available for them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2D221-6746-4352-BB95-846007F004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7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3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9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80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4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8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3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3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7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76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63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6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7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9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5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3.12.18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NETWORK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84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" TargetMode="External"/><Relationship Id="rId7" Type="http://schemas.openxmlformats.org/officeDocument/2006/relationships/hyperlink" Target="https://vega.github.io/editor/#/" TargetMode="External"/><Relationship Id="rId2" Type="http://schemas.openxmlformats.org/officeDocument/2006/relationships/hyperlink" Target="http://www.cytoscape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lot.ly/python/network-graphs/" TargetMode="External"/><Relationship Id="rId5" Type="http://schemas.openxmlformats.org/officeDocument/2006/relationships/hyperlink" Target="https://d3js.org/" TargetMode="External"/><Relationship Id="rId4" Type="http://schemas.openxmlformats.org/officeDocument/2006/relationships/hyperlink" Target="https://www.smrfoundation.org/nodex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9F5F219-F546-4619-8C32-5F40671F6C3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15B35248-D81C-4957-A6B3-2F04E215EB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517B49E-501B-4738-B448-1B0C5248965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965E978-0A5D-4F77-89FC-6A6D4FF1E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b="2145"/>
          <a:stretch/>
        </p:blipFill>
        <p:spPr>
          <a:xfrm>
            <a:off x="3632" y="10"/>
            <a:ext cx="12188369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89E9F-5A2D-4621-9D40-0E596604763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8" name="Round Diagonal Corner Rectangle 7">
              <a:extLst>
                <a:ext uri="{FF2B5EF4-FFF2-40B4-BE49-F238E27FC236}">
                  <a16:creationId xmlns:a16="http://schemas.microsoft.com/office/drawing/2014/main" id="{E0AE54AA-D5EF-47B2-958C-43D26CC527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22F2C3-B0D6-4009-B878-EB4551CF5C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23A21DAF-3B8C-482D-9E2F-64A1C4DCC0E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BF84A33A-9BC2-4495-B5F8-813EF57F15A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4C7C0A53-5EC1-44FB-B281-C599A6D1142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1343AEAA-B87A-4024-A6FA-EE698CF12F1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02E7B38D-D8C0-4C04-A6DF-8BC95BB8C54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4CA8B2D1-63A7-49D8-811E-3E117369551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6A20E8B5-DA71-429B-AFC7-23164597245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35313483-4C9E-49B6-B84C-15AC4743D29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F45CFABC-FD72-46FB-A462-2F8D2B0CEEB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88" name="Rectangle 41">
                <a:extLst>
                  <a:ext uri="{FF2B5EF4-FFF2-40B4-BE49-F238E27FC236}">
                    <a16:creationId xmlns:a16="http://schemas.microsoft.com/office/drawing/2014/main" id="{8733A457-6ED3-4B13-A06A-EC56CA8613C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C3F016E6-DFAD-4A1A-A0B8-93EA53FFD84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7D066898-9A03-445D-8181-B6065601010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5964F6F2-3161-404A-B977-1CB3CA3367B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7">
                <a:extLst>
                  <a:ext uri="{FF2B5EF4-FFF2-40B4-BE49-F238E27FC236}">
                    <a16:creationId xmlns:a16="http://schemas.microsoft.com/office/drawing/2014/main" id="{E0F09D6F-1FC3-415C-9D57-8B2EAC2996D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5">
                <a:extLst>
                  <a:ext uri="{FF2B5EF4-FFF2-40B4-BE49-F238E27FC236}">
                    <a16:creationId xmlns:a16="http://schemas.microsoft.com/office/drawing/2014/main" id="{53D0C3A3-B719-4DE3-B6A9-404CA7F613C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6">
                <a:extLst>
                  <a:ext uri="{FF2B5EF4-FFF2-40B4-BE49-F238E27FC236}">
                    <a16:creationId xmlns:a16="http://schemas.microsoft.com/office/drawing/2014/main" id="{B3BCC90D-5DCA-49C8-B10E-B861DB545D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8">
                <a:extLst>
                  <a:ext uri="{FF2B5EF4-FFF2-40B4-BE49-F238E27FC236}">
                    <a16:creationId xmlns:a16="http://schemas.microsoft.com/office/drawing/2014/main" id="{F482523A-23F0-4A9B-A799-5F2163384F0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39">
                <a:extLst>
                  <a:ext uri="{FF2B5EF4-FFF2-40B4-BE49-F238E27FC236}">
                    <a16:creationId xmlns:a16="http://schemas.microsoft.com/office/drawing/2014/main" id="{1460B9B5-6C15-4356-B4C5-1E035403C37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B35BF2C0-9B48-46B0-9B0E-025245B3168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9" name="Rectangle 41">
                <a:extLst>
                  <a:ext uri="{FF2B5EF4-FFF2-40B4-BE49-F238E27FC236}">
                    <a16:creationId xmlns:a16="http://schemas.microsoft.com/office/drawing/2014/main" id="{F28D79C5-0F02-446A-8DE9-079F1A02ACF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30EBAE17-F9DC-4E5F-A78A-C5B201321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NETWORK VISUALIZATION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BBB4927-DDB5-4DE4-8FE8-69A70D54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384286"/>
            <a:ext cx="6857999" cy="1170782"/>
          </a:xfrm>
        </p:spPr>
        <p:txBody>
          <a:bodyPr>
            <a:normAutofit fontScale="62500" lnSpcReduction="20000"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Jarai carter</a:t>
            </a:r>
          </a:p>
          <a:p>
            <a:r>
              <a:rPr lang="en-US" sz="2900" dirty="0">
                <a:solidFill>
                  <a:schemeClr val="tx1"/>
                </a:solidFill>
              </a:rPr>
              <a:t>Informatics phd student</a:t>
            </a:r>
          </a:p>
          <a:p>
            <a:r>
              <a:rPr lang="en-US" sz="2900" dirty="0">
                <a:solidFill>
                  <a:schemeClr val="tx1"/>
                </a:solidFill>
              </a:rPr>
              <a:t>Is590: data visualization				      3-12-18</a:t>
            </a:r>
          </a:p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B2E0A-8275-40C6-986A-F89C2A21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3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2E411-CCD4-4B66-8744-71700511C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3.12.18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03A20-97C6-436B-9135-684B0D47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NETWORK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4CB64-F265-4A76-B9A9-06D1CEEB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E265D-3021-4D9F-8F34-75B64742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55" y="1219964"/>
            <a:ext cx="4381500" cy="4305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5BDCE9-0896-4822-8B86-1222CE6E3379}"/>
              </a:ext>
            </a:extLst>
          </p:cNvPr>
          <p:cNvSpPr/>
          <p:nvPr/>
        </p:nvSpPr>
        <p:spPr>
          <a:xfrm>
            <a:off x="6539655" y="5609902"/>
            <a:ext cx="4381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http://willgeary.github.io/data/2017/02/07/Visualizing-Networks.html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F2708-A4AA-465D-8474-6912DF0C0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1219964"/>
            <a:ext cx="4634010" cy="4305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08E218-676E-444E-B543-139559479D0E}"/>
              </a:ext>
            </a:extLst>
          </p:cNvPr>
          <p:cNvSpPr/>
          <p:nvPr/>
        </p:nvSpPr>
        <p:spPr>
          <a:xfrm>
            <a:off x="1141411" y="5527259"/>
            <a:ext cx="46340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http://rstudio-pubs-static.s3.amazonaws.com/16964_51e7279958474bb5b1c1560cb49237a7.html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B35803-0A63-4445-BA29-AC4B169235A6}"/>
              </a:ext>
            </a:extLst>
          </p:cNvPr>
          <p:cNvSpPr/>
          <p:nvPr/>
        </p:nvSpPr>
        <p:spPr>
          <a:xfrm>
            <a:off x="1141411" y="2910949"/>
            <a:ext cx="4634009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STATIC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22D63-6725-4B48-B975-E29550643683}"/>
              </a:ext>
            </a:extLst>
          </p:cNvPr>
          <p:cNvSpPr/>
          <p:nvPr/>
        </p:nvSpPr>
        <p:spPr>
          <a:xfrm>
            <a:off x="6474198" y="2910949"/>
            <a:ext cx="4381501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INTERACTIVE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56E1A1A-6435-400A-8FF6-FD00D7CE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NETWORKS WE WILL BUILD!</a:t>
            </a:r>
          </a:p>
        </p:txBody>
      </p:sp>
    </p:spTree>
    <p:extLst>
      <p:ext uri="{BB962C8B-B14F-4D97-AF65-F5344CB8AC3E}">
        <p14:creationId xmlns:p14="http://schemas.microsoft.com/office/powerpoint/2010/main" val="307785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551C9-8A3A-4B23-89DE-70E0CEAC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3.12.18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A1877-A1B9-491F-930F-746AC8F8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NETWORK VISUALIZATION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2A701-DDFD-40BE-8D06-7CC9A6C8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CFA89-49A7-42E0-8249-AE1D7F0E4A18}"/>
              </a:ext>
            </a:extLst>
          </p:cNvPr>
          <p:cNvSpPr/>
          <p:nvPr/>
        </p:nvSpPr>
        <p:spPr>
          <a:xfrm>
            <a:off x="829183" y="2733577"/>
            <a:ext cx="10533635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TIME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TO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MAKE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SOME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61097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F1C8C-C057-49D5-9609-937FFC2A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3.12.18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088DC-89B2-4A91-8FC5-26CD9564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VISUALIZATION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04A1E-4FA9-4683-B097-207A5006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887CA-0F29-4BB6-91C9-16D62CCB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59F5BE-3848-4F27-9177-51A1B4E34ECB}"/>
              </a:ext>
            </a:extLst>
          </p:cNvPr>
          <p:cNvSpPr/>
          <p:nvPr/>
        </p:nvSpPr>
        <p:spPr>
          <a:xfrm>
            <a:off x="897987" y="6550223"/>
            <a:ext cx="10396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http://www.martingrandjean.ch/connected-world-air-traffic-network/</a:t>
            </a:r>
          </a:p>
        </p:txBody>
      </p:sp>
    </p:spTree>
    <p:extLst>
      <p:ext uri="{BB962C8B-B14F-4D97-AF65-F5344CB8AC3E}">
        <p14:creationId xmlns:p14="http://schemas.microsoft.com/office/powerpoint/2010/main" val="417781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3A3A6-1EFC-4C6A-A9AE-43D869F5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3.12.18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5B602-6F3F-42D0-8FAE-D0FCA634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91C44-F510-4C12-9A05-BCE6D803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1F958-1FE4-4471-86F7-D9BBCA26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625EE0-C7C0-401A-8987-B886957AE546}"/>
              </a:ext>
            </a:extLst>
          </p:cNvPr>
          <p:cNvSpPr/>
          <p:nvPr/>
        </p:nvSpPr>
        <p:spPr>
          <a:xfrm>
            <a:off x="897988" y="6435376"/>
            <a:ext cx="10396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http://www.martingrandjean.ch/connected-world-air-traffic-network/</a:t>
            </a:r>
          </a:p>
        </p:txBody>
      </p:sp>
    </p:spTree>
    <p:extLst>
      <p:ext uri="{BB962C8B-B14F-4D97-AF65-F5344CB8AC3E}">
        <p14:creationId xmlns:p14="http://schemas.microsoft.com/office/powerpoint/2010/main" val="310493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92DF6-4146-4F7D-9666-28163CD8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3.12.18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66683-68A3-4BA3-BDB8-34B85844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NETWORK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80BCC-EBA9-4D45-B90A-E248F733E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3FCC3-FE5F-4AA6-B160-CD687673B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64" y="2838226"/>
            <a:ext cx="5221357" cy="1832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7FB93-7FA9-4BD7-8D59-DE619265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460" y="2838226"/>
            <a:ext cx="2094509" cy="18326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244F1C-3700-4F9D-BF60-7401ECC3AFA8}"/>
              </a:ext>
            </a:extLst>
          </p:cNvPr>
          <p:cNvSpPr/>
          <p:nvPr/>
        </p:nvSpPr>
        <p:spPr>
          <a:xfrm>
            <a:off x="1141411" y="6488668"/>
            <a:ext cx="3242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https://www.r-project.org/logo/Rlogo.png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E351C-5CA0-4E35-B281-BE5ACD5CD8FF}"/>
              </a:ext>
            </a:extLst>
          </p:cNvPr>
          <p:cNvSpPr/>
          <p:nvPr/>
        </p:nvSpPr>
        <p:spPr>
          <a:xfrm>
            <a:off x="4383773" y="6488668"/>
            <a:ext cx="6795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https://www.rstudio.com/wp-content/uploads/2014/07/RStudio-Logo-Blue-Gradient.png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2F617-7180-43D8-957B-315B62925345}"/>
              </a:ext>
            </a:extLst>
          </p:cNvPr>
          <p:cNvSpPr/>
          <p:nvPr/>
        </p:nvSpPr>
        <p:spPr>
          <a:xfrm>
            <a:off x="1658365" y="4726524"/>
            <a:ext cx="2602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https://cran.r-project.org/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E5930-487D-43CE-BB2F-0F9780B1B696}"/>
              </a:ext>
            </a:extLst>
          </p:cNvPr>
          <p:cNvSpPr/>
          <p:nvPr/>
        </p:nvSpPr>
        <p:spPr>
          <a:xfrm>
            <a:off x="4399854" y="4729875"/>
            <a:ext cx="6531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https://www.rstudio.com/products/rstudio/download/#download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E1C15-96C4-4CED-9D30-6EA04AF3D097}"/>
              </a:ext>
            </a:extLst>
          </p:cNvPr>
          <p:cNvSpPr/>
          <p:nvPr/>
        </p:nvSpPr>
        <p:spPr>
          <a:xfrm>
            <a:off x="1658365" y="1059522"/>
            <a:ext cx="8807756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INSTALLING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R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AND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RSTUDIO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467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0815B-4F7A-4FFC-A1E5-E470E811B5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Node (vertex, actors): points in the network</a:t>
            </a:r>
          </a:p>
          <a:p>
            <a:r>
              <a:rPr lang="en-US" sz="2000" dirty="0"/>
              <a:t>Edge (links, ties): connections in the network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B325AEB-205A-4A74-8E7D-F11D0263AB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Degree: how many links a node has</a:t>
            </a:r>
          </a:p>
          <a:p>
            <a:r>
              <a:rPr lang="en-US" sz="2000" dirty="0"/>
              <a:t>Density: ratio of actual links to possible links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6F89F-9D7B-4975-8D49-7663ACC2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3.12.18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35132-BADA-4284-A0EE-35E2E55C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NETWORK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05C7-6B4F-4BDC-BF9A-2B3959B6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14AF31-5F77-4644-B9D9-9D7A64BD2E20}"/>
              </a:ext>
            </a:extLst>
          </p:cNvPr>
          <p:cNvSpPr/>
          <p:nvPr/>
        </p:nvSpPr>
        <p:spPr>
          <a:xfrm>
            <a:off x="2743521" y="4427550"/>
            <a:ext cx="1179443" cy="768626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directed</a:t>
            </a:r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98239971-7EF7-4DE4-8755-126B1414D906}"/>
              </a:ext>
            </a:extLst>
          </p:cNvPr>
          <p:cNvSpPr/>
          <p:nvPr/>
        </p:nvSpPr>
        <p:spPr>
          <a:xfrm>
            <a:off x="7931487" y="4020344"/>
            <a:ext cx="1736035" cy="1510747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undirected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6C160C-87C3-4ED0-AABE-D34F9E943EF0}"/>
              </a:ext>
            </a:extLst>
          </p:cNvPr>
          <p:cNvSpPr/>
          <p:nvPr/>
        </p:nvSpPr>
        <p:spPr>
          <a:xfrm>
            <a:off x="1121731" y="3958426"/>
            <a:ext cx="1645920" cy="16459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Person 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A9D1D5-FF81-4DAE-AF06-4D0A5178F3E7}"/>
              </a:ext>
            </a:extLst>
          </p:cNvPr>
          <p:cNvSpPr/>
          <p:nvPr/>
        </p:nvSpPr>
        <p:spPr>
          <a:xfrm>
            <a:off x="3870630" y="3988903"/>
            <a:ext cx="1645920" cy="16459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Person 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5B5FF5-55B6-4D99-912E-A37465C4E59B}"/>
              </a:ext>
            </a:extLst>
          </p:cNvPr>
          <p:cNvSpPr/>
          <p:nvPr/>
        </p:nvSpPr>
        <p:spPr>
          <a:xfrm>
            <a:off x="6575928" y="3954107"/>
            <a:ext cx="1645920" cy="16459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Person 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E0D5D5-7232-4E1A-BFA0-57AA2DA1E318}"/>
              </a:ext>
            </a:extLst>
          </p:cNvPr>
          <p:cNvSpPr/>
          <p:nvPr/>
        </p:nvSpPr>
        <p:spPr>
          <a:xfrm>
            <a:off x="9377161" y="3954107"/>
            <a:ext cx="1645920" cy="16459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Person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303B56-3223-4991-A3DE-4420860847DC}"/>
              </a:ext>
            </a:extLst>
          </p:cNvPr>
          <p:cNvSpPr/>
          <p:nvPr/>
        </p:nvSpPr>
        <p:spPr>
          <a:xfrm>
            <a:off x="1658365" y="1059522"/>
            <a:ext cx="8807756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NETWORK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BASICS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200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06D16-E967-4DE3-8B64-4B91F799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3.12.18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9CBBF-5234-46DB-B14C-88B5AE1C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CA4A4-4682-4685-B1BB-494EC04B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D706A-3422-4460-8F4A-68F19C49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3" y="923330"/>
            <a:ext cx="9129932" cy="5514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D89B2C-590A-4707-B094-281F12113F42}"/>
              </a:ext>
            </a:extLst>
          </p:cNvPr>
          <p:cNvSpPr/>
          <p:nvPr/>
        </p:nvSpPr>
        <p:spPr>
          <a:xfrm>
            <a:off x="2079707" y="0"/>
            <a:ext cx="8032587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NETWORKS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ARE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MATRICES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F9300-E04C-4FB9-9A25-02E3D3B44B17}"/>
              </a:ext>
            </a:extLst>
          </p:cNvPr>
          <p:cNvSpPr/>
          <p:nvPr/>
        </p:nvSpPr>
        <p:spPr>
          <a:xfrm>
            <a:off x="0" y="6438054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https://www.ebi.ac.uk/training/online/course/network-analysis-protein-interaction-data-introduction/introduction-graph-theory/graph-0</a:t>
            </a:r>
          </a:p>
        </p:txBody>
      </p:sp>
    </p:spTree>
    <p:extLst>
      <p:ext uri="{BB962C8B-B14F-4D97-AF65-F5344CB8AC3E}">
        <p14:creationId xmlns:p14="http://schemas.microsoft.com/office/powerpoint/2010/main" val="236261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4A3C-6E43-42EF-B681-E2AC859B0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 diagrams</a:t>
            </a:r>
          </a:p>
          <a:p>
            <a:r>
              <a:rPr lang="en-US" dirty="0"/>
              <a:t>Basic network diagrams</a:t>
            </a:r>
          </a:p>
          <a:p>
            <a:r>
              <a:rPr lang="en-US" dirty="0"/>
              <a:t>Connection maps</a:t>
            </a:r>
          </a:p>
          <a:p>
            <a:r>
              <a:rPr lang="en-US" dirty="0"/>
              <a:t>Chord diagrams</a:t>
            </a:r>
          </a:p>
          <a:p>
            <a:r>
              <a:rPr lang="en-US" dirty="0"/>
              <a:t>Tree diagrams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9B533-505A-44CE-B71E-66250DC6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3.12.18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EECFE-2842-46E8-BDBB-931298E1C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E0A2-87FD-46DB-AF91-049589E9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08DE6-6AB8-4AEE-BEC7-2042BBE5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179" y="1653605"/>
            <a:ext cx="3411741" cy="1457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8C66D-896F-4AD0-893A-9E31038C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612" y="1654037"/>
            <a:ext cx="3350088" cy="1456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719CF-53C2-4503-B5EF-973AB534D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179" y="3267826"/>
            <a:ext cx="3411741" cy="1467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071BA-ACC2-4469-BA78-4260A32CE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179" y="4892338"/>
            <a:ext cx="3411742" cy="1478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B03817-D109-46AC-B5EB-3F9C435C8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613" y="3263400"/>
            <a:ext cx="3350088" cy="14797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C11520-9D10-4A67-BA92-832252F5C07F}"/>
              </a:ext>
            </a:extLst>
          </p:cNvPr>
          <p:cNvSpPr/>
          <p:nvPr/>
        </p:nvSpPr>
        <p:spPr>
          <a:xfrm>
            <a:off x="8668098" y="5159336"/>
            <a:ext cx="24311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https://datavizcatalogue.com/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9AA1C2-610D-4DC3-A481-A2BE4A9596AC}"/>
              </a:ext>
            </a:extLst>
          </p:cNvPr>
          <p:cNvSpPr/>
          <p:nvPr/>
        </p:nvSpPr>
        <p:spPr>
          <a:xfrm>
            <a:off x="2761573" y="406187"/>
            <a:ext cx="6665676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TYPES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OF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1278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C83E62-8D71-4EBB-BFD5-E709E04D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3.12.18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71E49-E6BF-4218-9C17-EABAB308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NETWORK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6A6C1-F627-4B8E-9A7E-CF1108EF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7B423E-464B-4E1C-8D49-87F058571830}"/>
              </a:ext>
            </a:extLst>
          </p:cNvPr>
          <p:cNvGrpSpPr/>
          <p:nvPr/>
        </p:nvGrpSpPr>
        <p:grpSpPr>
          <a:xfrm>
            <a:off x="941805" y="907967"/>
            <a:ext cx="10308390" cy="4864718"/>
            <a:chOff x="1141411" y="907967"/>
            <a:chExt cx="10308390" cy="48647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08FA56-7359-4EEF-A053-81C712FB6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180"/>
            <a:stretch/>
          </p:blipFill>
          <p:spPr>
            <a:xfrm>
              <a:off x="1141411" y="907967"/>
              <a:ext cx="5618173" cy="48570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D30B27-ABC1-4C0C-BFA0-C79D3926B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820" r="2330"/>
            <a:stretch/>
          </p:blipFill>
          <p:spPr>
            <a:xfrm>
              <a:off x="6207241" y="907967"/>
              <a:ext cx="5242560" cy="486471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01D8589-4361-4658-98D1-2BD10DBFC57A}"/>
              </a:ext>
            </a:extLst>
          </p:cNvPr>
          <p:cNvSpPr/>
          <p:nvPr/>
        </p:nvSpPr>
        <p:spPr>
          <a:xfrm>
            <a:off x="4611651" y="5940622"/>
            <a:ext cx="296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http://kateto.net/network-visualization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508CCA-A18A-4D42-A7EE-4B9EF5FF7DC3}"/>
              </a:ext>
            </a:extLst>
          </p:cNvPr>
          <p:cNvSpPr/>
          <p:nvPr/>
        </p:nvSpPr>
        <p:spPr>
          <a:xfrm>
            <a:off x="2629278" y="0"/>
            <a:ext cx="6933444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NETWORK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LAYOUTS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159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0B69-F861-4FF3-9A2E-42DE76ED7B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Cytoscape (</a:t>
            </a:r>
            <a:r>
              <a:rPr lang="en-US" dirty="0">
                <a:hlinkClick r:id="rId2"/>
              </a:rPr>
              <a:t>http://www.cytoscape.org/</a:t>
            </a:r>
            <a:r>
              <a:rPr lang="en-US" dirty="0"/>
              <a:t>)</a:t>
            </a:r>
          </a:p>
          <a:p>
            <a:r>
              <a:rPr lang="en-US" dirty="0"/>
              <a:t>Gephi (</a:t>
            </a:r>
            <a:r>
              <a:rPr lang="en-US" dirty="0">
                <a:hlinkClick r:id="rId3"/>
              </a:rPr>
              <a:t>https://gephi.org/</a:t>
            </a:r>
            <a:r>
              <a:rPr lang="en-US" dirty="0"/>
              <a:t>) </a:t>
            </a:r>
          </a:p>
          <a:p>
            <a:r>
              <a:rPr lang="en-US" dirty="0"/>
              <a:t>NodeXL (</a:t>
            </a:r>
            <a:r>
              <a:rPr lang="en-US" dirty="0">
                <a:hlinkClick r:id="rId4"/>
              </a:rPr>
              <a:t>https://www.smrfoundation.org/nodexl/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D93DCC-31EA-404D-AA98-F9FBDC8C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D3.JS (</a:t>
            </a:r>
            <a:r>
              <a:rPr lang="en-US" dirty="0">
                <a:hlinkClick r:id="rId5"/>
              </a:rPr>
              <a:t>https://d3js.org/</a:t>
            </a:r>
            <a:r>
              <a:rPr lang="en-US" dirty="0"/>
              <a:t>)</a:t>
            </a:r>
          </a:p>
          <a:p>
            <a:r>
              <a:rPr lang="en-US" dirty="0"/>
              <a:t>Plotly and NetworkX (</a:t>
            </a:r>
            <a:r>
              <a:rPr lang="en-US" dirty="0">
                <a:hlinkClick r:id="rId6"/>
              </a:rPr>
              <a:t>https://plot.ly/python/network-graphs/</a:t>
            </a:r>
            <a:r>
              <a:rPr lang="en-US" dirty="0"/>
              <a:t>)</a:t>
            </a:r>
          </a:p>
          <a:p>
            <a:r>
              <a:rPr lang="en-US" dirty="0"/>
              <a:t>Vega (</a:t>
            </a:r>
            <a:r>
              <a:rPr lang="en-US" dirty="0">
                <a:hlinkClick r:id="rId7"/>
              </a:rPr>
              <a:t>https://vega.github.io/editor/#/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94932-FA9C-47FE-9926-3FC8D368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3.12.18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24C78-021D-4E05-9ADF-8F496210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DB003-3311-432B-8B27-A56693A3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A4196-CCA1-443B-BAA6-23E7E56CA5D2}"/>
              </a:ext>
            </a:extLst>
          </p:cNvPr>
          <p:cNvSpPr/>
          <p:nvPr/>
        </p:nvSpPr>
        <p:spPr>
          <a:xfrm>
            <a:off x="1658365" y="1059522"/>
            <a:ext cx="8807756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MORE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NETWORK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16931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450</TotalTime>
  <Words>436</Words>
  <Application>Microsoft Office PowerPoint</Application>
  <PresentationFormat>Widescreen</PresentationFormat>
  <Paragraphs>95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NETWORK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NETWORKS WE WILL BUILD!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visualization</dc:title>
  <dc:creator>carter31@illinois.edu</dc:creator>
  <cp:lastModifiedBy>carter31@illinois.edu</cp:lastModifiedBy>
  <cp:revision>41</cp:revision>
  <dcterms:created xsi:type="dcterms:W3CDTF">2017-09-28T20:58:53Z</dcterms:created>
  <dcterms:modified xsi:type="dcterms:W3CDTF">2018-03-12T16:34:47Z</dcterms:modified>
</cp:coreProperties>
</file>